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Glacial Indifference Bold" charset="1" panose="00000800000000000000"/>
      <p:regular r:id="rId18"/>
    </p:embeddedFont>
    <p:embeddedFont>
      <p:font typeface="DM Sans" charset="1" panose="00000000000000000000"/>
      <p:regular r:id="rId19"/>
    </p:embeddedFont>
    <p:embeddedFont>
      <p:font typeface="DM Sans Bold" charset="1" panose="00000000000000000000"/>
      <p:regular r:id="rId20"/>
    </p:embeddedFont>
    <p:embeddedFont>
      <p:font typeface="Glacial Indifference" charset="1" panose="00000000000000000000"/>
      <p:regular r:id="rId21"/>
    </p:embeddedFont>
    <p:embeddedFont>
      <p:font typeface="Canva Sans Bold" charset="1" panose="020B0803030501040103"/>
      <p:regular r:id="rId22"/>
    </p:embeddedFont>
    <p:embeddedFont>
      <p:font typeface="Canva Sans" charset="1" panose="020B0503030501040103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5.png" Type="http://schemas.openxmlformats.org/officeDocument/2006/relationships/image"/><Relationship Id="rId5" Target="https://github.com/RashiduzzamanKhan4/final_project" TargetMode="External" Type="http://schemas.openxmlformats.org/officeDocument/2006/relationships/hyperlink"/><Relationship Id="rId6" Target="https://rashiduzzamankhan.com/smart-daily-planner/" TargetMode="External" Type="http://schemas.openxmlformats.org/officeDocument/2006/relationships/hyperlink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6.jpe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https://webladr.com" TargetMode="External" Type="http://schemas.openxmlformats.org/officeDocument/2006/relationships/hyperlink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Relationship Id="rId4" Target="../media/image9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0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8.png" Type="http://schemas.openxmlformats.org/officeDocument/2006/relationships/image"/><Relationship Id="rId4" Target="../media/image9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8.png" Type="http://schemas.openxmlformats.org/officeDocument/2006/relationships/image"/><Relationship Id="rId4" Target="../media/image9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1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-1174890" y="1583356"/>
            <a:ext cx="11876845" cy="9709321"/>
          </a:xfrm>
          <a:custGeom>
            <a:avLst/>
            <a:gdLst/>
            <a:ahLst/>
            <a:cxnLst/>
            <a:rect r="r" b="b" t="t" l="l"/>
            <a:pathLst>
              <a:path h="9709321" w="11876845">
                <a:moveTo>
                  <a:pt x="11876845" y="0"/>
                </a:moveTo>
                <a:lnTo>
                  <a:pt x="0" y="0"/>
                </a:lnTo>
                <a:lnTo>
                  <a:pt x="0" y="9709321"/>
                </a:lnTo>
                <a:lnTo>
                  <a:pt x="11876845" y="9709321"/>
                </a:lnTo>
                <a:lnTo>
                  <a:pt x="11876845" y="0"/>
                </a:lnTo>
                <a:close/>
              </a:path>
            </a:pathLst>
          </a:custGeom>
          <a:blipFill>
            <a:blip r:embed="rId2">
              <a:alphaModFix amt="84000"/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9144000" y="-5073456"/>
            <a:ext cx="10346285" cy="9596180"/>
          </a:xfrm>
          <a:custGeom>
            <a:avLst/>
            <a:gdLst/>
            <a:ahLst/>
            <a:cxnLst/>
            <a:rect r="r" b="b" t="t" l="l"/>
            <a:pathLst>
              <a:path h="9596180" w="10346285">
                <a:moveTo>
                  <a:pt x="0" y="0"/>
                </a:moveTo>
                <a:lnTo>
                  <a:pt x="10346285" y="0"/>
                </a:lnTo>
                <a:lnTo>
                  <a:pt x="10346285" y="9596180"/>
                </a:lnTo>
                <a:lnTo>
                  <a:pt x="0" y="959618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4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862288" y="585803"/>
            <a:ext cx="1397012" cy="1397012"/>
          </a:xfrm>
          <a:custGeom>
            <a:avLst/>
            <a:gdLst/>
            <a:ahLst/>
            <a:cxnLst/>
            <a:rect r="r" b="b" t="t" l="l"/>
            <a:pathLst>
              <a:path h="1397012" w="1397012">
                <a:moveTo>
                  <a:pt x="0" y="0"/>
                </a:moveTo>
                <a:lnTo>
                  <a:pt x="1397012" y="0"/>
                </a:lnTo>
                <a:lnTo>
                  <a:pt x="1397012" y="1397012"/>
                </a:lnTo>
                <a:lnTo>
                  <a:pt x="0" y="139701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116921" y="2741977"/>
            <a:ext cx="16054157" cy="17757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694"/>
              </a:lnSpc>
            </a:pPr>
            <a:r>
              <a:rPr lang="en-US" b="true" sz="12563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SMARTPLANNER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343515" y="6026983"/>
            <a:ext cx="5600971" cy="8400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32"/>
              </a:lnSpc>
            </a:pPr>
            <a:r>
              <a:rPr lang="en-US" sz="252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Final Project Presentation</a:t>
            </a:r>
          </a:p>
          <a:p>
            <a:pPr algn="ctr">
              <a:lnSpc>
                <a:spcPts val="3488"/>
              </a:lnSpc>
            </a:pPr>
            <a:r>
              <a:rPr lang="en-US" sz="272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    💻 JavaFX | 💡 OOP | 🗂️ Clean UX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775217"/>
            <a:ext cx="3869443" cy="3566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44"/>
              </a:lnSpc>
            </a:pPr>
            <a:r>
              <a:rPr lang="en-US" sz="258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WebLadr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943677" y="8962390"/>
            <a:ext cx="4315623" cy="438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640"/>
              </a:lnSpc>
            </a:pPr>
            <a:r>
              <a:rPr lang="en-US" sz="2600" b="true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Presented by Akib Khan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457493" y="4570785"/>
            <a:ext cx="7373014" cy="11835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48"/>
              </a:lnSpc>
            </a:pPr>
            <a:r>
              <a:rPr lang="en-US" b="true" sz="426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YOUR SIMPLE SMART DAILY PLANNER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8424963" y="5143500"/>
            <a:ext cx="0" cy="7725763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6212801" y="779437"/>
            <a:ext cx="1129231" cy="1129231"/>
          </a:xfrm>
          <a:custGeom>
            <a:avLst/>
            <a:gdLst/>
            <a:ahLst/>
            <a:cxnLst/>
            <a:rect r="r" b="b" t="t" l="l"/>
            <a:pathLst>
              <a:path h="1129231" w="1129231">
                <a:moveTo>
                  <a:pt x="0" y="0"/>
                </a:moveTo>
                <a:lnTo>
                  <a:pt x="1129231" y="0"/>
                </a:lnTo>
                <a:lnTo>
                  <a:pt x="1129231" y="1129231"/>
                </a:lnTo>
                <a:lnTo>
                  <a:pt x="0" y="112923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144000" y="3444969"/>
            <a:ext cx="8777683" cy="5340807"/>
          </a:xfrm>
          <a:custGeom>
            <a:avLst/>
            <a:gdLst/>
            <a:ahLst/>
            <a:cxnLst/>
            <a:rect r="r" b="b" t="t" l="l"/>
            <a:pathLst>
              <a:path h="5340807" w="8777683">
                <a:moveTo>
                  <a:pt x="0" y="0"/>
                </a:moveTo>
                <a:lnTo>
                  <a:pt x="8777683" y="0"/>
                </a:lnTo>
                <a:lnTo>
                  <a:pt x="8777683" y="5340806"/>
                </a:lnTo>
                <a:lnTo>
                  <a:pt x="0" y="534080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205" t="0" r="-4205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1974519"/>
            <a:ext cx="7396263" cy="7821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67"/>
              </a:lnSpc>
            </a:pPr>
            <a:r>
              <a:rPr lang="en-US" sz="7917" b="true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HOW TO GET IT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5027355"/>
            <a:ext cx="6056138" cy="21284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6"/>
              </a:lnSpc>
            </a:pPr>
            <a:r>
              <a:rPr lang="en-US" sz="2454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Options:</a:t>
            </a:r>
          </a:p>
          <a:p>
            <a:pPr algn="l" marL="529904" indent="-264952" lvl="1">
              <a:lnSpc>
                <a:spcPts val="3436"/>
              </a:lnSpc>
              <a:buFont typeface="Arial"/>
              <a:buChar char="•"/>
            </a:pPr>
            <a:r>
              <a:rPr lang="en-US" sz="2454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✅ Download .jar file (cross-platform)</a:t>
            </a:r>
          </a:p>
          <a:p>
            <a:pPr algn="l" marL="529904" indent="-264952" lvl="1">
              <a:lnSpc>
                <a:spcPts val="3436"/>
              </a:lnSpc>
              <a:buFont typeface="Arial"/>
              <a:buChar char="•"/>
            </a:pPr>
            <a:r>
              <a:rPr lang="en-US" sz="2454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🛠️ Or run from source on </a:t>
            </a:r>
            <a:r>
              <a:rPr lang="en-US" sz="2454" u="sng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  <a:hlinkClick r:id="rId5" tooltip="https://github.com/RashiduzzamanKhan4/final_project"/>
              </a:rPr>
              <a:t>GitHub</a:t>
            </a:r>
          </a:p>
          <a:p>
            <a:pPr algn="l" marL="529904" indent="-264952" lvl="1">
              <a:lnSpc>
                <a:spcPts val="3436"/>
              </a:lnSpc>
              <a:buFont typeface="Arial"/>
              <a:buChar char="•"/>
            </a:pPr>
            <a:r>
              <a:rPr lang="en-US" sz="2454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Download from my </a:t>
            </a:r>
            <a:r>
              <a:rPr lang="en-US" sz="2454" u="sng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  <a:hlinkClick r:id="rId6" tooltip="https://rashiduzzamankhan.com/smart-daily-planner/"/>
              </a:rPr>
              <a:t>website</a:t>
            </a:r>
            <a:r>
              <a:rPr lang="en-US" sz="2454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. </a:t>
            </a:r>
          </a:p>
          <a:p>
            <a:pPr algn="l">
              <a:lnSpc>
                <a:spcPts val="3436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775217"/>
            <a:ext cx="1832871" cy="3566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44"/>
              </a:lnSpc>
            </a:pPr>
            <a:r>
              <a:rPr lang="en-US" sz="2585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WebLadr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29143" y="7655756"/>
            <a:ext cx="7803728" cy="1811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Built with</a:t>
            </a:r>
            <a:r>
              <a:rPr lang="en-US" b="true" sz="51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Java 17. Not tested on cats.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855681" y="1381125"/>
            <a:ext cx="8526104" cy="6546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62"/>
              </a:lnSpc>
            </a:pPr>
            <a:r>
              <a:rPr lang="en-US" sz="6660" b="true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MEET THE DEVELOPER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3373147" y="2352144"/>
            <a:ext cx="2617781" cy="4722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07"/>
              </a:lnSpc>
            </a:pPr>
            <a:r>
              <a:rPr lang="en-US" sz="260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Hi, I’m Akib Khan</a:t>
            </a:r>
          </a:p>
        </p:txBody>
      </p:sp>
      <p:sp>
        <p:nvSpPr>
          <p:cNvPr name="AutoShape 4" id="4"/>
          <p:cNvSpPr/>
          <p:nvPr/>
        </p:nvSpPr>
        <p:spPr>
          <a:xfrm flipH="true">
            <a:off x="-78740" y="9429750"/>
            <a:ext cx="17415221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true" flipV="false" rot="-1624731">
            <a:off x="-1575287" y="-5328899"/>
            <a:ext cx="10516389" cy="9753951"/>
          </a:xfrm>
          <a:custGeom>
            <a:avLst/>
            <a:gdLst/>
            <a:ahLst/>
            <a:cxnLst/>
            <a:rect r="r" b="b" t="t" l="l"/>
            <a:pathLst>
              <a:path h="9753951" w="10516389">
                <a:moveTo>
                  <a:pt x="10516389" y="0"/>
                </a:moveTo>
                <a:lnTo>
                  <a:pt x="0" y="0"/>
                </a:lnTo>
                <a:lnTo>
                  <a:pt x="0" y="9753951"/>
                </a:lnTo>
                <a:lnTo>
                  <a:pt x="10516389" y="9753951"/>
                </a:lnTo>
                <a:lnTo>
                  <a:pt x="10516389" y="0"/>
                </a:lnTo>
                <a:close/>
              </a:path>
            </a:pathLst>
          </a:custGeom>
          <a:blipFill>
            <a:blip r:embed="rId2">
              <a:alphaModFix amt="64000"/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0" y="411429"/>
            <a:ext cx="7083824" cy="8586321"/>
            <a:chOff x="0" y="0"/>
            <a:chExt cx="987986" cy="1197541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87986" cy="1197541"/>
            </a:xfrm>
            <a:custGeom>
              <a:avLst/>
              <a:gdLst/>
              <a:ahLst/>
              <a:cxnLst/>
              <a:rect r="r" b="b" t="t" l="l"/>
              <a:pathLst>
                <a:path h="1197541" w="987986">
                  <a:moveTo>
                    <a:pt x="0" y="0"/>
                  </a:moveTo>
                  <a:lnTo>
                    <a:pt x="987986" y="0"/>
                  </a:lnTo>
                  <a:lnTo>
                    <a:pt x="987986" y="1197541"/>
                  </a:lnTo>
                  <a:lnTo>
                    <a:pt x="0" y="1197541"/>
                  </a:lnTo>
                  <a:close/>
                </a:path>
              </a:pathLst>
            </a:custGeom>
            <a:blipFill>
              <a:blip r:embed="rId3"/>
              <a:stretch>
                <a:fillRect l="0" t="-5000" r="0" b="-5000"/>
              </a:stretch>
            </a:blip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16519596" y="908589"/>
            <a:ext cx="1129231" cy="1129231"/>
          </a:xfrm>
          <a:custGeom>
            <a:avLst/>
            <a:gdLst/>
            <a:ahLst/>
            <a:cxnLst/>
            <a:rect r="r" b="b" t="t" l="l"/>
            <a:pathLst>
              <a:path h="1129231" w="1129231">
                <a:moveTo>
                  <a:pt x="0" y="0"/>
                </a:moveTo>
                <a:lnTo>
                  <a:pt x="1129231" y="0"/>
                </a:lnTo>
                <a:lnTo>
                  <a:pt x="1129231" y="1129230"/>
                </a:lnTo>
                <a:lnTo>
                  <a:pt x="0" y="112923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false" rot="-1624731">
            <a:off x="8832429" y="5098700"/>
            <a:ext cx="11187709" cy="10376600"/>
          </a:xfrm>
          <a:custGeom>
            <a:avLst/>
            <a:gdLst/>
            <a:ahLst/>
            <a:cxnLst/>
            <a:rect r="r" b="b" t="t" l="l"/>
            <a:pathLst>
              <a:path h="10376600" w="11187709">
                <a:moveTo>
                  <a:pt x="11187709" y="0"/>
                </a:moveTo>
                <a:lnTo>
                  <a:pt x="0" y="0"/>
                </a:lnTo>
                <a:lnTo>
                  <a:pt x="0" y="10376600"/>
                </a:lnTo>
                <a:lnTo>
                  <a:pt x="11187709" y="10376600"/>
                </a:lnTo>
                <a:lnTo>
                  <a:pt x="11187709" y="0"/>
                </a:lnTo>
                <a:close/>
              </a:path>
            </a:pathLst>
          </a:custGeom>
          <a:blipFill>
            <a:blip r:embed="rId2">
              <a:alphaModFix amt="64000"/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9319479" y="3138706"/>
            <a:ext cx="7456161" cy="4140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44"/>
              </a:lnSpc>
            </a:pPr>
          </a:p>
          <a:p>
            <a:pPr algn="l" marL="538993" indent="-269497" lvl="1">
              <a:lnSpc>
                <a:spcPts val="4992"/>
              </a:lnSpc>
              <a:buFont typeface="Arial"/>
              <a:buChar char="•"/>
            </a:pPr>
            <a:r>
              <a:rPr lang="en-US" sz="2496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Lead Developer &amp; Founder of </a:t>
            </a:r>
            <a:r>
              <a:rPr lang="en-US" sz="2496" u="sng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  <a:hlinkClick r:id="rId6" tooltip="https://webladr.com"/>
              </a:rPr>
              <a:t>WebLadr</a:t>
            </a:r>
          </a:p>
          <a:p>
            <a:pPr algn="l" marL="538993" indent="-269497" lvl="1">
              <a:lnSpc>
                <a:spcPts val="4992"/>
              </a:lnSpc>
              <a:buFont typeface="Arial"/>
              <a:buChar char="•"/>
            </a:pPr>
            <a:r>
              <a:rPr lang="en-US" sz="2496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Final year CS student</a:t>
            </a:r>
          </a:p>
          <a:p>
            <a:pPr algn="l" marL="538993" indent="-269497" lvl="1">
              <a:lnSpc>
                <a:spcPts val="4992"/>
              </a:lnSpc>
              <a:buFont typeface="Arial"/>
              <a:buChar char="•"/>
            </a:pPr>
            <a:r>
              <a:rPr lang="en-US" sz="2496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Lover of clean code, curious minds, and cricket</a:t>
            </a:r>
          </a:p>
          <a:p>
            <a:pPr algn="l" marL="538993" indent="-269497" lvl="1">
              <a:lnSpc>
                <a:spcPts val="4992"/>
              </a:lnSpc>
              <a:buFont typeface="Arial"/>
              <a:buChar char="•"/>
            </a:pPr>
            <a:r>
              <a:rPr lang="en-US" sz="2496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Proudly created SmartPlanner to simplify chaos</a:t>
            </a:r>
          </a:p>
          <a:p>
            <a:pPr algn="l">
              <a:lnSpc>
                <a:spcPts val="4992"/>
              </a:lnSpc>
            </a:pP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-1579315" y="746642"/>
            <a:ext cx="12787517" cy="11860422"/>
          </a:xfrm>
          <a:custGeom>
            <a:avLst/>
            <a:gdLst/>
            <a:ahLst/>
            <a:cxnLst/>
            <a:rect r="r" b="b" t="t" l="l"/>
            <a:pathLst>
              <a:path h="11860422" w="12787517">
                <a:moveTo>
                  <a:pt x="12787517" y="0"/>
                </a:moveTo>
                <a:lnTo>
                  <a:pt x="0" y="0"/>
                </a:lnTo>
                <a:lnTo>
                  <a:pt x="0" y="11860422"/>
                </a:lnTo>
                <a:lnTo>
                  <a:pt x="12787517" y="11860422"/>
                </a:lnTo>
                <a:lnTo>
                  <a:pt x="12787517" y="0"/>
                </a:lnTo>
                <a:close/>
              </a:path>
            </a:pathLst>
          </a:custGeom>
          <a:blipFill>
            <a:blip r:embed="rId2">
              <a:alphaModFix amt="64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9004115">
            <a:off x="8088925" y="-4609074"/>
            <a:ext cx="10120745" cy="9386991"/>
          </a:xfrm>
          <a:custGeom>
            <a:avLst/>
            <a:gdLst/>
            <a:ahLst/>
            <a:cxnLst/>
            <a:rect r="r" b="b" t="t" l="l"/>
            <a:pathLst>
              <a:path h="9386991" w="10120745">
                <a:moveTo>
                  <a:pt x="10120745" y="0"/>
                </a:moveTo>
                <a:lnTo>
                  <a:pt x="0" y="0"/>
                </a:lnTo>
                <a:lnTo>
                  <a:pt x="0" y="9386991"/>
                </a:lnTo>
                <a:lnTo>
                  <a:pt x="10120745" y="9386991"/>
                </a:lnTo>
                <a:lnTo>
                  <a:pt x="10120745" y="0"/>
                </a:lnTo>
                <a:close/>
              </a:path>
            </a:pathLst>
          </a:custGeom>
          <a:blipFill>
            <a:blip r:embed="rId2">
              <a:alphaModFix amt="64000"/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579503" y="2501035"/>
            <a:ext cx="11676199" cy="35635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127"/>
              </a:lnSpc>
            </a:pPr>
            <a:r>
              <a:rPr lang="en-US" b="true" sz="1049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THANK YOU FOR YOUR TIME</a:t>
            </a:r>
          </a:p>
          <a:p>
            <a:pPr algn="ctr">
              <a:lnSpc>
                <a:spcPts val="9127"/>
              </a:lnSpc>
            </a:pP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5762550" y="746642"/>
            <a:ext cx="1557604" cy="1557604"/>
          </a:xfrm>
          <a:custGeom>
            <a:avLst/>
            <a:gdLst/>
            <a:ahLst/>
            <a:cxnLst/>
            <a:rect r="r" b="b" t="t" l="l"/>
            <a:pathLst>
              <a:path h="1557604" w="1557604">
                <a:moveTo>
                  <a:pt x="0" y="0"/>
                </a:moveTo>
                <a:lnTo>
                  <a:pt x="1557604" y="0"/>
                </a:lnTo>
                <a:lnTo>
                  <a:pt x="1557604" y="1557604"/>
                </a:lnTo>
                <a:lnTo>
                  <a:pt x="0" y="155760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775217"/>
            <a:ext cx="1853443" cy="3566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44"/>
              </a:lnSpc>
            </a:pPr>
            <a:r>
              <a:rPr lang="en-US" sz="258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WebLadr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943677" y="8962390"/>
            <a:ext cx="4315623" cy="438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640"/>
              </a:lnSpc>
            </a:pPr>
            <a:r>
              <a:rPr lang="en-US" sz="2600" b="true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Presented by Akib Khan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4962525"/>
            <a:ext cx="12687226" cy="35382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85"/>
              </a:lnSpc>
            </a:pPr>
            <a:r>
              <a:rPr lang="en-US" sz="2392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Let’s connect 👇</a:t>
            </a:r>
          </a:p>
          <a:p>
            <a:pPr algn="l">
              <a:lnSpc>
                <a:spcPts val="4785"/>
              </a:lnSpc>
            </a:pPr>
            <a:r>
              <a:rPr lang="en-US" sz="2392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Links-</a:t>
            </a:r>
          </a:p>
          <a:p>
            <a:pPr algn="l">
              <a:lnSpc>
                <a:spcPts val="4785"/>
              </a:lnSpc>
            </a:pPr>
            <a:r>
              <a:rPr lang="en-US" sz="2392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Github- https://github.com/RashiduzzamanKhan4/final_project</a:t>
            </a:r>
          </a:p>
          <a:p>
            <a:pPr algn="l">
              <a:lnSpc>
                <a:spcPts val="4785"/>
              </a:lnSpc>
            </a:pPr>
            <a:r>
              <a:rPr lang="en-US" sz="2392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WebSite- https://rashiduzzamankhan.com/smart-daily-planner/</a:t>
            </a:r>
          </a:p>
          <a:p>
            <a:pPr algn="l">
              <a:lnSpc>
                <a:spcPts val="4785"/>
              </a:lnSpc>
            </a:pPr>
            <a:r>
              <a:rPr lang="en-US" sz="2392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LinkedIn- https://www.linkedin.com/in/rashiduzzamankhan18/</a:t>
            </a:r>
          </a:p>
          <a:p>
            <a:pPr algn="l">
              <a:lnSpc>
                <a:spcPts val="4785"/>
              </a:lnSpc>
            </a:pPr>
            <a:r>
              <a:rPr lang="en-US" sz="2392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email- rkhan5@oakland.edu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-3074957" y="-2262194"/>
            <a:ext cx="7589563" cy="7039320"/>
          </a:xfrm>
          <a:custGeom>
            <a:avLst/>
            <a:gdLst/>
            <a:ahLst/>
            <a:cxnLst/>
            <a:rect r="r" b="b" t="t" l="l"/>
            <a:pathLst>
              <a:path h="7039320" w="7589563">
                <a:moveTo>
                  <a:pt x="7589563" y="0"/>
                </a:moveTo>
                <a:lnTo>
                  <a:pt x="0" y="0"/>
                </a:lnTo>
                <a:lnTo>
                  <a:pt x="0" y="7039320"/>
                </a:lnTo>
                <a:lnTo>
                  <a:pt x="7589563" y="7039320"/>
                </a:lnTo>
                <a:lnTo>
                  <a:pt x="7589563" y="0"/>
                </a:lnTo>
                <a:close/>
              </a:path>
            </a:pathLst>
          </a:custGeom>
          <a:blipFill>
            <a:blip r:embed="rId2">
              <a:alphaModFix amt="64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0">
            <a:off x="10826211" y="2969675"/>
            <a:ext cx="11854602" cy="10995143"/>
          </a:xfrm>
          <a:custGeom>
            <a:avLst/>
            <a:gdLst/>
            <a:ahLst/>
            <a:cxnLst/>
            <a:rect r="r" b="b" t="t" l="l"/>
            <a:pathLst>
              <a:path h="10995143" w="11854602">
                <a:moveTo>
                  <a:pt x="11854602" y="0"/>
                </a:moveTo>
                <a:lnTo>
                  <a:pt x="0" y="0"/>
                </a:lnTo>
                <a:lnTo>
                  <a:pt x="0" y="10995143"/>
                </a:lnTo>
                <a:lnTo>
                  <a:pt x="11854602" y="10995143"/>
                </a:lnTo>
                <a:lnTo>
                  <a:pt x="11854602" y="0"/>
                </a:lnTo>
                <a:close/>
              </a:path>
            </a:pathLst>
          </a:custGeom>
          <a:blipFill>
            <a:blip r:embed="rId2">
              <a:alphaModFix amt="64000"/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284403" y="2872618"/>
            <a:ext cx="12327621" cy="17826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499"/>
              </a:lnSpc>
            </a:pPr>
            <a:r>
              <a:rPr lang="en-US" sz="17967" b="true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AGENDA</a:t>
            </a:r>
          </a:p>
        </p:txBody>
      </p:sp>
      <p:sp>
        <p:nvSpPr>
          <p:cNvPr name="AutoShape 5" id="5"/>
          <p:cNvSpPr/>
          <p:nvPr/>
        </p:nvSpPr>
        <p:spPr>
          <a:xfrm>
            <a:off x="17456008" y="6559497"/>
            <a:ext cx="0" cy="649224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284403" y="5352967"/>
            <a:ext cx="368761" cy="368761"/>
          </a:xfrm>
          <a:custGeom>
            <a:avLst/>
            <a:gdLst/>
            <a:ahLst/>
            <a:cxnLst/>
            <a:rect r="r" b="b" t="t" l="l"/>
            <a:pathLst>
              <a:path h="368761" w="368761">
                <a:moveTo>
                  <a:pt x="0" y="0"/>
                </a:moveTo>
                <a:lnTo>
                  <a:pt x="368761" y="0"/>
                </a:lnTo>
                <a:lnTo>
                  <a:pt x="368761" y="368761"/>
                </a:lnTo>
                <a:lnTo>
                  <a:pt x="0" y="36876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047910" y="5116642"/>
            <a:ext cx="3652342" cy="6715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44"/>
              </a:lnSpc>
            </a:pPr>
            <a:r>
              <a:rPr lang="en-US" sz="333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Introduction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284403" y="6704930"/>
            <a:ext cx="368761" cy="368761"/>
          </a:xfrm>
          <a:custGeom>
            <a:avLst/>
            <a:gdLst/>
            <a:ahLst/>
            <a:cxnLst/>
            <a:rect r="r" b="b" t="t" l="l"/>
            <a:pathLst>
              <a:path h="368761" w="368761">
                <a:moveTo>
                  <a:pt x="0" y="0"/>
                </a:moveTo>
                <a:lnTo>
                  <a:pt x="368761" y="0"/>
                </a:lnTo>
                <a:lnTo>
                  <a:pt x="368761" y="368761"/>
                </a:lnTo>
                <a:lnTo>
                  <a:pt x="0" y="36876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047910" y="6468605"/>
            <a:ext cx="3652342" cy="6715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44"/>
              </a:lnSpc>
            </a:pPr>
            <a:r>
              <a:rPr lang="en-US" sz="333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Problem 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284403" y="8056893"/>
            <a:ext cx="368761" cy="368761"/>
          </a:xfrm>
          <a:custGeom>
            <a:avLst/>
            <a:gdLst/>
            <a:ahLst/>
            <a:cxnLst/>
            <a:rect r="r" b="b" t="t" l="l"/>
            <a:pathLst>
              <a:path h="368761" w="368761">
                <a:moveTo>
                  <a:pt x="0" y="0"/>
                </a:moveTo>
                <a:lnTo>
                  <a:pt x="368761" y="0"/>
                </a:lnTo>
                <a:lnTo>
                  <a:pt x="368761" y="368760"/>
                </a:lnTo>
                <a:lnTo>
                  <a:pt x="0" y="36876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047910" y="7820568"/>
            <a:ext cx="3652342" cy="6715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44"/>
              </a:lnSpc>
            </a:pPr>
            <a:r>
              <a:rPr lang="en-US" sz="333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Solution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7944592" y="5398791"/>
            <a:ext cx="368761" cy="368761"/>
          </a:xfrm>
          <a:custGeom>
            <a:avLst/>
            <a:gdLst/>
            <a:ahLst/>
            <a:cxnLst/>
            <a:rect r="r" b="b" t="t" l="l"/>
            <a:pathLst>
              <a:path h="368761" w="368761">
                <a:moveTo>
                  <a:pt x="0" y="0"/>
                </a:moveTo>
                <a:lnTo>
                  <a:pt x="368761" y="0"/>
                </a:lnTo>
                <a:lnTo>
                  <a:pt x="368761" y="368761"/>
                </a:lnTo>
                <a:lnTo>
                  <a:pt x="0" y="36876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8708099" y="5162467"/>
            <a:ext cx="3652342" cy="6715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44"/>
              </a:lnSpc>
            </a:pPr>
            <a:r>
              <a:rPr lang="en-US" sz="333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How It Works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7944592" y="6750754"/>
            <a:ext cx="368761" cy="368761"/>
          </a:xfrm>
          <a:custGeom>
            <a:avLst/>
            <a:gdLst/>
            <a:ahLst/>
            <a:cxnLst/>
            <a:rect r="r" b="b" t="t" l="l"/>
            <a:pathLst>
              <a:path h="368761" w="368761">
                <a:moveTo>
                  <a:pt x="0" y="0"/>
                </a:moveTo>
                <a:lnTo>
                  <a:pt x="368761" y="0"/>
                </a:lnTo>
                <a:lnTo>
                  <a:pt x="368761" y="368761"/>
                </a:lnTo>
                <a:lnTo>
                  <a:pt x="0" y="36876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8708099" y="6514430"/>
            <a:ext cx="4084524" cy="6715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44"/>
              </a:lnSpc>
            </a:pPr>
            <a:r>
              <a:rPr lang="en-US" sz="333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Demo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7944592" y="8102717"/>
            <a:ext cx="368761" cy="368761"/>
          </a:xfrm>
          <a:custGeom>
            <a:avLst/>
            <a:gdLst/>
            <a:ahLst/>
            <a:cxnLst/>
            <a:rect r="r" b="b" t="t" l="l"/>
            <a:pathLst>
              <a:path h="368761" w="368761">
                <a:moveTo>
                  <a:pt x="0" y="0"/>
                </a:moveTo>
                <a:lnTo>
                  <a:pt x="368761" y="0"/>
                </a:lnTo>
                <a:lnTo>
                  <a:pt x="368761" y="368761"/>
                </a:lnTo>
                <a:lnTo>
                  <a:pt x="0" y="36876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8708099" y="7866393"/>
            <a:ext cx="3652342" cy="6715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44"/>
              </a:lnSpc>
            </a:pPr>
            <a:r>
              <a:rPr lang="en-US" sz="333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How to Get It</a:t>
            </a:r>
          </a:p>
        </p:txBody>
      </p:sp>
      <p:sp>
        <p:nvSpPr>
          <p:cNvPr name="Freeform 18" id="18"/>
          <p:cNvSpPr/>
          <p:nvPr/>
        </p:nvSpPr>
        <p:spPr>
          <a:xfrm flipH="false" flipV="false" rot="0">
            <a:off x="16006699" y="1028700"/>
            <a:ext cx="1252601" cy="1252601"/>
          </a:xfrm>
          <a:custGeom>
            <a:avLst/>
            <a:gdLst/>
            <a:ahLst/>
            <a:cxnLst/>
            <a:rect r="r" b="b" t="t" l="l"/>
            <a:pathLst>
              <a:path h="1252601" w="1252601">
                <a:moveTo>
                  <a:pt x="0" y="0"/>
                </a:moveTo>
                <a:lnTo>
                  <a:pt x="1252601" y="0"/>
                </a:lnTo>
                <a:lnTo>
                  <a:pt x="1252601" y="1252601"/>
                </a:lnTo>
                <a:lnTo>
                  <a:pt x="0" y="125260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2047910" y="5891194"/>
            <a:ext cx="4888883" cy="6983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34"/>
              </a:lnSpc>
              <a:spcBef>
                <a:spcPct val="0"/>
              </a:spcBef>
            </a:pPr>
            <a:r>
              <a:rPr lang="en-US" sz="248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Final Pr</a:t>
            </a:r>
            <a:r>
              <a:rPr lang="en-US" sz="248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oject Presentation by Akib Khan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2070164" y="7244958"/>
            <a:ext cx="4888883" cy="3554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34"/>
              </a:lnSpc>
              <a:spcBef>
                <a:spcPct val="0"/>
              </a:spcBef>
            </a:pPr>
            <a:r>
              <a:rPr lang="en-US" sz="248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Why An</a:t>
            </a:r>
            <a:r>
              <a:rPr lang="en-US" sz="248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other Planner App?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092419" y="8598721"/>
            <a:ext cx="4888883" cy="10412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34"/>
              </a:lnSpc>
              <a:spcBef>
                <a:spcPct val="0"/>
              </a:spcBef>
            </a:pPr>
            <a:r>
              <a:rPr lang="en-US" sz="248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Sma</a:t>
            </a:r>
            <a:r>
              <a:rPr lang="en-US" sz="248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rtPlanner: Lightweight. Simple. Effective.</a:t>
            </a:r>
          </a:p>
          <a:p>
            <a:pPr algn="l">
              <a:lnSpc>
                <a:spcPts val="2734"/>
              </a:lnSpc>
              <a:spcBef>
                <a:spcPct val="0"/>
              </a:spcBef>
            </a:pPr>
          </a:p>
        </p:txBody>
      </p:sp>
      <p:sp>
        <p:nvSpPr>
          <p:cNvPr name="TextBox 22" id="22"/>
          <p:cNvSpPr txBox="true"/>
          <p:nvPr/>
        </p:nvSpPr>
        <p:spPr>
          <a:xfrm rot="0">
            <a:off x="8751503" y="5891194"/>
            <a:ext cx="4888883" cy="3554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34"/>
              </a:lnSpc>
              <a:spcBef>
                <a:spcPct val="0"/>
              </a:spcBef>
            </a:pPr>
            <a:r>
              <a:rPr lang="en-US" sz="248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T</a:t>
            </a:r>
            <a:r>
              <a:rPr lang="en-US" sz="248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ech Behind the Magic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8773757" y="7244958"/>
            <a:ext cx="4888883" cy="6983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34"/>
              </a:lnSpc>
              <a:spcBef>
                <a:spcPct val="0"/>
              </a:spcBef>
            </a:pPr>
            <a:r>
              <a:rPr lang="en-US" sz="248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Let’s See It in Action</a:t>
            </a:r>
          </a:p>
          <a:p>
            <a:pPr algn="l">
              <a:lnSpc>
                <a:spcPts val="2734"/>
              </a:lnSpc>
              <a:spcBef>
                <a:spcPct val="0"/>
              </a:spcBef>
            </a:pPr>
          </a:p>
        </p:txBody>
      </p:sp>
      <p:sp>
        <p:nvSpPr>
          <p:cNvPr name="TextBox 24" id="24"/>
          <p:cNvSpPr txBox="true"/>
          <p:nvPr/>
        </p:nvSpPr>
        <p:spPr>
          <a:xfrm rot="0">
            <a:off x="8796012" y="8598721"/>
            <a:ext cx="4888883" cy="3554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34"/>
              </a:lnSpc>
              <a:spcBef>
                <a:spcPct val="0"/>
              </a:spcBef>
            </a:pPr>
            <a:r>
              <a:rPr lang="en-US" sz="248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T</a:t>
            </a:r>
            <a:r>
              <a:rPr lang="en-US" sz="248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ry It Yourself!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028700" y="775217"/>
            <a:ext cx="1709443" cy="3566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44"/>
              </a:lnSpc>
            </a:pPr>
            <a:r>
              <a:rPr lang="en-US" sz="258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WebLadr</a:t>
            </a:r>
          </a:p>
        </p:txBody>
      </p:sp>
      <p:sp>
        <p:nvSpPr>
          <p:cNvPr name="Freeform 26" id="26"/>
          <p:cNvSpPr/>
          <p:nvPr/>
        </p:nvSpPr>
        <p:spPr>
          <a:xfrm flipH="true" flipV="false" rot="0">
            <a:off x="15242059" y="2928082"/>
            <a:ext cx="11854602" cy="10995143"/>
          </a:xfrm>
          <a:custGeom>
            <a:avLst/>
            <a:gdLst/>
            <a:ahLst/>
            <a:cxnLst/>
            <a:rect r="r" b="b" t="t" l="l"/>
            <a:pathLst>
              <a:path h="10995143" w="11854602">
                <a:moveTo>
                  <a:pt x="11854602" y="0"/>
                </a:moveTo>
                <a:lnTo>
                  <a:pt x="0" y="0"/>
                </a:lnTo>
                <a:lnTo>
                  <a:pt x="0" y="10995143"/>
                </a:lnTo>
                <a:lnTo>
                  <a:pt x="11854602" y="10995143"/>
                </a:lnTo>
                <a:lnTo>
                  <a:pt x="11854602" y="0"/>
                </a:lnTo>
                <a:close/>
              </a:path>
            </a:pathLst>
          </a:custGeom>
          <a:blipFill>
            <a:blip r:embed="rId2">
              <a:alphaModFix amt="64000"/>
            </a:blip>
            <a:stretch>
              <a:fillRect l="0" t="0" r="0" b="0"/>
            </a:stretch>
          </a:blipFill>
        </p:spPr>
      </p:sp>
      <p:sp>
        <p:nvSpPr>
          <p:cNvPr name="Freeform 27" id="27"/>
          <p:cNvSpPr/>
          <p:nvPr/>
        </p:nvSpPr>
        <p:spPr>
          <a:xfrm flipH="false" flipV="false" rot="0">
            <a:off x="12360441" y="5357198"/>
            <a:ext cx="368761" cy="368761"/>
          </a:xfrm>
          <a:custGeom>
            <a:avLst/>
            <a:gdLst/>
            <a:ahLst/>
            <a:cxnLst/>
            <a:rect r="r" b="b" t="t" l="l"/>
            <a:pathLst>
              <a:path h="368761" w="368761">
                <a:moveTo>
                  <a:pt x="0" y="0"/>
                </a:moveTo>
                <a:lnTo>
                  <a:pt x="368760" y="0"/>
                </a:lnTo>
                <a:lnTo>
                  <a:pt x="368760" y="368761"/>
                </a:lnTo>
                <a:lnTo>
                  <a:pt x="0" y="36876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8" id="28"/>
          <p:cNvSpPr txBox="true"/>
          <p:nvPr/>
        </p:nvSpPr>
        <p:spPr>
          <a:xfrm rot="0">
            <a:off x="13123948" y="5120874"/>
            <a:ext cx="4332060" cy="6715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44"/>
              </a:lnSpc>
            </a:pPr>
            <a:r>
              <a:rPr lang="en-US" sz="333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Meet the Developer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3167351" y="5849601"/>
            <a:ext cx="4888883" cy="3554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34"/>
              </a:lnSpc>
              <a:spcBef>
                <a:spcPct val="0"/>
              </a:spcBef>
            </a:pPr>
            <a:r>
              <a:rPr lang="en-US" sz="248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H</a:t>
            </a:r>
            <a:r>
              <a:rPr lang="en-US" sz="248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i, I’m Akib Khan</a:t>
            </a:r>
          </a:p>
        </p:txBody>
      </p:sp>
      <p:sp>
        <p:nvSpPr>
          <p:cNvPr name="Freeform 30" id="30"/>
          <p:cNvSpPr/>
          <p:nvPr/>
        </p:nvSpPr>
        <p:spPr>
          <a:xfrm flipH="true" flipV="false" rot="0">
            <a:off x="15242059" y="4655219"/>
            <a:ext cx="11854602" cy="10995143"/>
          </a:xfrm>
          <a:custGeom>
            <a:avLst/>
            <a:gdLst/>
            <a:ahLst/>
            <a:cxnLst/>
            <a:rect r="r" b="b" t="t" l="l"/>
            <a:pathLst>
              <a:path h="10995143" w="11854602">
                <a:moveTo>
                  <a:pt x="11854602" y="0"/>
                </a:moveTo>
                <a:lnTo>
                  <a:pt x="0" y="0"/>
                </a:lnTo>
                <a:lnTo>
                  <a:pt x="0" y="10995143"/>
                </a:lnTo>
                <a:lnTo>
                  <a:pt x="11854602" y="10995143"/>
                </a:lnTo>
                <a:lnTo>
                  <a:pt x="11854602" y="0"/>
                </a:lnTo>
                <a:close/>
              </a:path>
            </a:pathLst>
          </a:custGeom>
          <a:blipFill>
            <a:blip r:embed="rId2">
              <a:alphaModFix amt="64000"/>
            </a:blip>
            <a:stretch>
              <a:fillRect l="0" t="0" r="0" b="0"/>
            </a:stretch>
          </a:blipFill>
        </p:spPr>
      </p:sp>
      <p:sp>
        <p:nvSpPr>
          <p:cNvPr name="Freeform 31" id="31"/>
          <p:cNvSpPr/>
          <p:nvPr/>
        </p:nvSpPr>
        <p:spPr>
          <a:xfrm flipH="false" flipV="false" rot="0">
            <a:off x="12360441" y="7084336"/>
            <a:ext cx="368761" cy="368761"/>
          </a:xfrm>
          <a:custGeom>
            <a:avLst/>
            <a:gdLst/>
            <a:ahLst/>
            <a:cxnLst/>
            <a:rect r="r" b="b" t="t" l="l"/>
            <a:pathLst>
              <a:path h="368761" w="368761">
                <a:moveTo>
                  <a:pt x="0" y="0"/>
                </a:moveTo>
                <a:lnTo>
                  <a:pt x="368760" y="0"/>
                </a:lnTo>
                <a:lnTo>
                  <a:pt x="368760" y="368761"/>
                </a:lnTo>
                <a:lnTo>
                  <a:pt x="0" y="36876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2" id="32"/>
          <p:cNvSpPr txBox="true"/>
          <p:nvPr/>
        </p:nvSpPr>
        <p:spPr>
          <a:xfrm rot="0">
            <a:off x="13123948" y="6848011"/>
            <a:ext cx="3652342" cy="6715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44"/>
              </a:lnSpc>
            </a:pPr>
            <a:r>
              <a:rPr lang="en-US" sz="333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The Road Ahead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3167351" y="7576739"/>
            <a:ext cx="4888883" cy="6983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34"/>
              </a:lnSpc>
              <a:spcBef>
                <a:spcPct val="0"/>
              </a:spcBef>
            </a:pPr>
            <a:r>
              <a:rPr lang="en-US" sz="248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W</a:t>
            </a:r>
            <a:r>
              <a:rPr lang="en-US" sz="248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hat’s Next for SmartPlanner?</a:t>
            </a:r>
          </a:p>
          <a:p>
            <a:pPr algn="l">
              <a:lnSpc>
                <a:spcPts val="2734"/>
              </a:lnSpc>
              <a:spcBef>
                <a:spcPct val="0"/>
              </a:spcBef>
            </a:pPr>
          </a:p>
        </p:txBody>
      </p:sp>
      <p:sp>
        <p:nvSpPr>
          <p:cNvPr name="Freeform 34" id="34"/>
          <p:cNvSpPr/>
          <p:nvPr/>
        </p:nvSpPr>
        <p:spPr>
          <a:xfrm flipH="true" flipV="false" rot="0">
            <a:off x="15242059" y="6382357"/>
            <a:ext cx="11854602" cy="10995143"/>
          </a:xfrm>
          <a:custGeom>
            <a:avLst/>
            <a:gdLst/>
            <a:ahLst/>
            <a:cxnLst/>
            <a:rect r="r" b="b" t="t" l="l"/>
            <a:pathLst>
              <a:path h="10995143" w="11854602">
                <a:moveTo>
                  <a:pt x="11854602" y="0"/>
                </a:moveTo>
                <a:lnTo>
                  <a:pt x="0" y="0"/>
                </a:lnTo>
                <a:lnTo>
                  <a:pt x="0" y="10995143"/>
                </a:lnTo>
                <a:lnTo>
                  <a:pt x="11854602" y="10995143"/>
                </a:lnTo>
                <a:lnTo>
                  <a:pt x="11854602" y="0"/>
                </a:lnTo>
                <a:close/>
              </a:path>
            </a:pathLst>
          </a:custGeom>
          <a:blipFill>
            <a:blip r:embed="rId2">
              <a:alphaModFix amt="64000"/>
            </a:blip>
            <a:stretch>
              <a:fillRect l="0" t="0" r="0" b="0"/>
            </a:stretch>
          </a:blipFill>
        </p:spPr>
      </p:sp>
      <p:sp>
        <p:nvSpPr>
          <p:cNvPr name="Freeform 35" id="35"/>
          <p:cNvSpPr/>
          <p:nvPr/>
        </p:nvSpPr>
        <p:spPr>
          <a:xfrm flipH="false" flipV="false" rot="0">
            <a:off x="12360441" y="8811473"/>
            <a:ext cx="368761" cy="368761"/>
          </a:xfrm>
          <a:custGeom>
            <a:avLst/>
            <a:gdLst/>
            <a:ahLst/>
            <a:cxnLst/>
            <a:rect r="r" b="b" t="t" l="l"/>
            <a:pathLst>
              <a:path h="368761" w="368761">
                <a:moveTo>
                  <a:pt x="0" y="0"/>
                </a:moveTo>
                <a:lnTo>
                  <a:pt x="368760" y="0"/>
                </a:lnTo>
                <a:lnTo>
                  <a:pt x="368760" y="368761"/>
                </a:lnTo>
                <a:lnTo>
                  <a:pt x="0" y="36876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6" id="36"/>
          <p:cNvSpPr txBox="true"/>
          <p:nvPr/>
        </p:nvSpPr>
        <p:spPr>
          <a:xfrm rot="0">
            <a:off x="13123948" y="8575149"/>
            <a:ext cx="3652342" cy="6715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44"/>
              </a:lnSpc>
            </a:pPr>
            <a:r>
              <a:rPr lang="en-US" sz="3339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Thank You / Q&amp;A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3167351" y="9303876"/>
            <a:ext cx="4888883" cy="6983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34"/>
              </a:lnSpc>
              <a:spcBef>
                <a:spcPct val="0"/>
              </a:spcBef>
            </a:pPr>
            <a:r>
              <a:rPr lang="en-US" sz="248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T</a:t>
            </a:r>
            <a:r>
              <a:rPr lang="en-US" sz="248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hank You for Your Time</a:t>
            </a:r>
          </a:p>
          <a:p>
            <a:pPr algn="l">
              <a:lnSpc>
                <a:spcPts val="2734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5862B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202613" y="4716144"/>
            <a:ext cx="4303547" cy="4844693"/>
            <a:chOff x="0" y="0"/>
            <a:chExt cx="849248" cy="95603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49248" cy="956036"/>
            </a:xfrm>
            <a:custGeom>
              <a:avLst/>
              <a:gdLst/>
              <a:ahLst/>
              <a:cxnLst/>
              <a:rect r="r" b="b" t="t" l="l"/>
              <a:pathLst>
                <a:path h="956036" w="849248">
                  <a:moveTo>
                    <a:pt x="0" y="0"/>
                  </a:moveTo>
                  <a:lnTo>
                    <a:pt x="849248" y="0"/>
                  </a:lnTo>
                  <a:lnTo>
                    <a:pt x="849248" y="956036"/>
                  </a:lnTo>
                  <a:lnTo>
                    <a:pt x="0" y="956036"/>
                  </a:lnTo>
                  <a:close/>
                </a:path>
              </a:pathLst>
            </a:custGeom>
            <a:blipFill>
              <a:blip r:embed="rId2"/>
              <a:stretch>
                <a:fillRect l="-6784" t="0" r="-6784" b="0"/>
              </a:stretch>
            </a:blipFill>
          </p:spPr>
        </p:sp>
      </p:grpSp>
      <p:sp>
        <p:nvSpPr>
          <p:cNvPr name="AutoShape 4" id="4"/>
          <p:cNvSpPr/>
          <p:nvPr/>
        </p:nvSpPr>
        <p:spPr>
          <a:xfrm>
            <a:off x="942975" y="5561926"/>
            <a:ext cx="0" cy="649224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16130069" y="1028700"/>
            <a:ext cx="1129231" cy="1129231"/>
          </a:xfrm>
          <a:custGeom>
            <a:avLst/>
            <a:gdLst/>
            <a:ahLst/>
            <a:cxnLst/>
            <a:rect r="r" b="b" t="t" l="l"/>
            <a:pathLst>
              <a:path h="1129231" w="1129231">
                <a:moveTo>
                  <a:pt x="0" y="0"/>
                </a:moveTo>
                <a:lnTo>
                  <a:pt x="1129231" y="0"/>
                </a:lnTo>
                <a:lnTo>
                  <a:pt x="1129231" y="1129231"/>
                </a:lnTo>
                <a:lnTo>
                  <a:pt x="0" y="11292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541500" y="5762004"/>
            <a:ext cx="10019311" cy="36860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25"/>
              </a:lnSpc>
            </a:pPr>
            <a:r>
              <a:rPr lang="en-US" sz="3283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SmartPlanner. It’s a simple, smart, and beautifully minimal desktop app built using JavaFX. Whether you're a student, professional, or just someone with too many things to remember, SmartPlanner helps you stay on top of your day — without overcomplicating your life.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23925" y="3470587"/>
            <a:ext cx="15206144" cy="1448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365"/>
              </a:lnSpc>
            </a:pPr>
            <a:r>
              <a:rPr lang="en-US" sz="14633" b="true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INTRODUCTION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775217"/>
            <a:ext cx="3869443" cy="3566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44"/>
              </a:lnSpc>
            </a:pPr>
            <a:r>
              <a:rPr lang="en-US" sz="2585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WebLadr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-1564364">
            <a:off x="2404325" y="-4460389"/>
            <a:ext cx="13053809" cy="12107408"/>
          </a:xfrm>
          <a:custGeom>
            <a:avLst/>
            <a:gdLst/>
            <a:ahLst/>
            <a:cxnLst/>
            <a:rect r="r" b="b" t="t" l="l"/>
            <a:pathLst>
              <a:path h="12107408" w="13053809">
                <a:moveTo>
                  <a:pt x="13053809" y="0"/>
                </a:moveTo>
                <a:lnTo>
                  <a:pt x="0" y="0"/>
                </a:lnTo>
                <a:lnTo>
                  <a:pt x="0" y="12107408"/>
                </a:lnTo>
                <a:lnTo>
                  <a:pt x="13053809" y="12107408"/>
                </a:lnTo>
                <a:lnTo>
                  <a:pt x="13053809" y="0"/>
                </a:lnTo>
                <a:close/>
              </a:path>
            </a:pathLst>
          </a:custGeom>
          <a:blipFill>
            <a:blip r:embed="rId2">
              <a:alphaModFix amt="64000"/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4290520"/>
            <a:ext cx="8342691" cy="5609106"/>
            <a:chOff x="0" y="0"/>
            <a:chExt cx="1292501" cy="86899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292501" cy="868997"/>
            </a:xfrm>
            <a:custGeom>
              <a:avLst/>
              <a:gdLst/>
              <a:ahLst/>
              <a:cxnLst/>
              <a:rect r="r" b="b" t="t" l="l"/>
              <a:pathLst>
                <a:path h="868997" w="1292501">
                  <a:moveTo>
                    <a:pt x="0" y="0"/>
                  </a:moveTo>
                  <a:lnTo>
                    <a:pt x="1292501" y="0"/>
                  </a:lnTo>
                  <a:lnTo>
                    <a:pt x="1292501" y="868997"/>
                  </a:lnTo>
                  <a:lnTo>
                    <a:pt x="0" y="868997"/>
                  </a:lnTo>
                  <a:close/>
                </a:path>
              </a:pathLst>
            </a:custGeom>
            <a:blipFill>
              <a:blip r:embed="rId3"/>
              <a:stretch>
                <a:fillRect l="-1031" t="0" r="-1031" b="0"/>
              </a:stretch>
            </a:blipFill>
          </p:spPr>
        </p:sp>
      </p:grpSp>
      <p:sp>
        <p:nvSpPr>
          <p:cNvPr name="AutoShape 5" id="5"/>
          <p:cNvSpPr/>
          <p:nvPr/>
        </p:nvSpPr>
        <p:spPr>
          <a:xfrm flipH="true">
            <a:off x="9264526" y="9550739"/>
            <a:ext cx="7830054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6130069" y="1028700"/>
            <a:ext cx="1129231" cy="1129231"/>
          </a:xfrm>
          <a:custGeom>
            <a:avLst/>
            <a:gdLst/>
            <a:ahLst/>
            <a:cxnLst/>
            <a:rect r="r" b="b" t="t" l="l"/>
            <a:pathLst>
              <a:path h="1129231" w="1129231">
                <a:moveTo>
                  <a:pt x="0" y="0"/>
                </a:moveTo>
                <a:lnTo>
                  <a:pt x="1129231" y="0"/>
                </a:lnTo>
                <a:lnTo>
                  <a:pt x="1129231" y="1129231"/>
                </a:lnTo>
                <a:lnTo>
                  <a:pt x="0" y="112923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true" flipV="false" rot="-8100000">
            <a:off x="12318867" y="5146700"/>
            <a:ext cx="9308582" cy="8633710"/>
          </a:xfrm>
          <a:custGeom>
            <a:avLst/>
            <a:gdLst/>
            <a:ahLst/>
            <a:cxnLst/>
            <a:rect r="r" b="b" t="t" l="l"/>
            <a:pathLst>
              <a:path h="8633710" w="9308582">
                <a:moveTo>
                  <a:pt x="9308582" y="0"/>
                </a:moveTo>
                <a:lnTo>
                  <a:pt x="0" y="0"/>
                </a:lnTo>
                <a:lnTo>
                  <a:pt x="0" y="8633710"/>
                </a:lnTo>
                <a:lnTo>
                  <a:pt x="9308582" y="8633710"/>
                </a:lnTo>
                <a:lnTo>
                  <a:pt x="9308582" y="0"/>
                </a:lnTo>
                <a:close/>
              </a:path>
            </a:pathLst>
          </a:custGeom>
          <a:blipFill>
            <a:blip r:embed="rId2">
              <a:alphaModFix amt="64000"/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962025" y="1878774"/>
            <a:ext cx="6004718" cy="12942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647"/>
              </a:lnSpc>
            </a:pPr>
            <a:r>
              <a:rPr lang="en-US" sz="9844" b="true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PROBLEM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775217"/>
            <a:ext cx="3869443" cy="3566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44"/>
              </a:lnSpc>
            </a:pPr>
            <a:r>
              <a:rPr lang="en-US" sz="258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WebLadr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62025" y="3277788"/>
            <a:ext cx="9065829" cy="6894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40"/>
              </a:lnSpc>
            </a:pPr>
            <a:r>
              <a:rPr lang="en-US" sz="5245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WHY ANOTHER PLANNER APP?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027854" y="2651938"/>
            <a:ext cx="7426756" cy="60714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82101" indent="-441051" lvl="1">
              <a:lnSpc>
                <a:spcPts val="8171"/>
              </a:lnSpc>
              <a:buFont typeface="Arial"/>
              <a:buChar char="•"/>
            </a:pPr>
            <a:r>
              <a:rPr lang="en-US" sz="408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Ev</a:t>
            </a:r>
            <a:r>
              <a:rPr lang="en-US" sz="408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eryone says “I’ll remember it,” but they don’t.</a:t>
            </a:r>
          </a:p>
          <a:p>
            <a:pPr algn="l" marL="882101" indent="-441051" lvl="1">
              <a:lnSpc>
                <a:spcPts val="8171"/>
              </a:lnSpc>
              <a:buFont typeface="Arial"/>
              <a:buChar char="•"/>
            </a:pPr>
            <a:r>
              <a:rPr lang="en-US" sz="408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Sticky notes disappear.</a:t>
            </a:r>
          </a:p>
          <a:p>
            <a:pPr algn="l" marL="882101" indent="-441051" lvl="1">
              <a:lnSpc>
                <a:spcPts val="8171"/>
              </a:lnSpc>
              <a:buFont typeface="Arial"/>
              <a:buChar char="•"/>
            </a:pPr>
            <a:r>
              <a:rPr lang="en-US" sz="408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Google Calendar is overkill for daily to-dos.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97705" y="5116930"/>
            <a:ext cx="7094391" cy="31681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53824" indent="-276912" lvl="1">
              <a:lnSpc>
                <a:spcPts val="6412"/>
              </a:lnSpc>
              <a:buFont typeface="Arial"/>
              <a:buChar char="•"/>
            </a:pPr>
            <a:r>
              <a:rPr lang="en-US" b="true" sz="2565" spc="33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Add Work, Study, or Personal tasks</a:t>
            </a:r>
          </a:p>
          <a:p>
            <a:pPr algn="l" marL="553824" indent="-276912" lvl="1">
              <a:lnSpc>
                <a:spcPts val="6412"/>
              </a:lnSpc>
              <a:buFont typeface="Arial"/>
              <a:buChar char="•"/>
            </a:pPr>
            <a:r>
              <a:rPr lang="en-US" b="true" sz="2565" spc="33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Choose due dates with a few clicks</a:t>
            </a:r>
          </a:p>
          <a:p>
            <a:pPr algn="l">
              <a:lnSpc>
                <a:spcPts val="6412"/>
              </a:lnSpc>
            </a:pPr>
          </a:p>
          <a:p>
            <a:pPr algn="l">
              <a:lnSpc>
                <a:spcPts val="6679"/>
              </a:lnSpc>
            </a:pPr>
          </a:p>
        </p:txBody>
      </p:sp>
      <p:sp>
        <p:nvSpPr>
          <p:cNvPr name="Freeform 3" id="3"/>
          <p:cNvSpPr/>
          <p:nvPr/>
        </p:nvSpPr>
        <p:spPr>
          <a:xfrm flipH="true" flipV="false" rot="7834701">
            <a:off x="1309565" y="4031533"/>
            <a:ext cx="12506119" cy="11599425"/>
          </a:xfrm>
          <a:custGeom>
            <a:avLst/>
            <a:gdLst/>
            <a:ahLst/>
            <a:cxnLst/>
            <a:rect r="r" b="b" t="t" l="l"/>
            <a:pathLst>
              <a:path h="11599425" w="12506119">
                <a:moveTo>
                  <a:pt x="12506119" y="0"/>
                </a:moveTo>
                <a:lnTo>
                  <a:pt x="0" y="0"/>
                </a:lnTo>
                <a:lnTo>
                  <a:pt x="0" y="11599425"/>
                </a:lnTo>
                <a:lnTo>
                  <a:pt x="12506119" y="11599425"/>
                </a:lnTo>
                <a:lnTo>
                  <a:pt x="12506119" y="0"/>
                </a:lnTo>
                <a:close/>
              </a:path>
            </a:pathLst>
          </a:custGeom>
          <a:blipFill>
            <a:blip r:embed="rId2">
              <a:alphaModFix amt="64000"/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8042460" y="1499068"/>
            <a:ext cx="10245540" cy="5363851"/>
            <a:chOff x="0" y="0"/>
            <a:chExt cx="2161485" cy="113160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61485" cy="1131603"/>
            </a:xfrm>
            <a:custGeom>
              <a:avLst/>
              <a:gdLst/>
              <a:ahLst/>
              <a:cxnLst/>
              <a:rect r="r" b="b" t="t" l="l"/>
              <a:pathLst>
                <a:path h="1131603" w="2161485">
                  <a:moveTo>
                    <a:pt x="0" y="0"/>
                  </a:moveTo>
                  <a:lnTo>
                    <a:pt x="2161485" y="0"/>
                  </a:lnTo>
                  <a:lnTo>
                    <a:pt x="2161485" y="1131603"/>
                  </a:lnTo>
                  <a:lnTo>
                    <a:pt x="0" y="1131603"/>
                  </a:lnTo>
                  <a:close/>
                </a:path>
              </a:pathLst>
            </a:custGeom>
            <a:blipFill>
              <a:blip r:embed="rId3"/>
              <a:stretch>
                <a:fillRect l="-218" t="0" r="-218" b="0"/>
              </a:stretch>
            </a:blipFill>
          </p:spPr>
        </p:sp>
      </p:grpSp>
      <p:sp>
        <p:nvSpPr>
          <p:cNvPr name="AutoShape 6" id="6"/>
          <p:cNvSpPr/>
          <p:nvPr/>
        </p:nvSpPr>
        <p:spPr>
          <a:xfrm flipH="true">
            <a:off x="-1448358" y="9420490"/>
            <a:ext cx="10592324" cy="1905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797705" y="1518851"/>
            <a:ext cx="7570624" cy="10105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16"/>
              </a:lnSpc>
            </a:pPr>
            <a:r>
              <a:rPr lang="en-US" sz="8061" b="true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THE SOLUTION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97705" y="762112"/>
            <a:ext cx="3869443" cy="3566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44"/>
              </a:lnSpc>
            </a:pPr>
            <a:r>
              <a:rPr lang="en-US" sz="258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WebLadr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97705" y="2634194"/>
            <a:ext cx="6542053" cy="10599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12"/>
              </a:lnSpc>
            </a:pPr>
            <a:r>
              <a:rPr lang="en-US" sz="4361" b="true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INTRODUCING SMARTPLANNER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97705" y="3772344"/>
            <a:ext cx="6764920" cy="976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0"/>
              </a:lnSpc>
            </a:pPr>
            <a:r>
              <a:rPr lang="en-US" sz="28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Sm</a:t>
            </a:r>
            <a:r>
              <a:rPr lang="en-US" sz="28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artPlanner: Lightweight. Simple. Effective.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353962" y="8677910"/>
            <a:ext cx="4636889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</a:t>
            </a:r>
            <a:r>
              <a:rPr lang="en-US" sz="33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imple enough to use.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7834701">
            <a:off x="1309565" y="4031533"/>
            <a:ext cx="12506119" cy="11599425"/>
          </a:xfrm>
          <a:custGeom>
            <a:avLst/>
            <a:gdLst/>
            <a:ahLst/>
            <a:cxnLst/>
            <a:rect r="r" b="b" t="t" l="l"/>
            <a:pathLst>
              <a:path h="11599425" w="12506119">
                <a:moveTo>
                  <a:pt x="12506119" y="0"/>
                </a:moveTo>
                <a:lnTo>
                  <a:pt x="0" y="0"/>
                </a:lnTo>
                <a:lnTo>
                  <a:pt x="0" y="11599425"/>
                </a:lnTo>
                <a:lnTo>
                  <a:pt x="12506119" y="11599425"/>
                </a:lnTo>
                <a:lnTo>
                  <a:pt x="12506119" y="0"/>
                </a:lnTo>
                <a:close/>
              </a:path>
            </a:pathLst>
          </a:custGeom>
          <a:blipFill>
            <a:blip r:embed="rId2">
              <a:alphaModFix amt="64000"/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875703" y="1309301"/>
            <a:ext cx="9144034" cy="5893552"/>
            <a:chOff x="0" y="0"/>
            <a:chExt cx="1416645" cy="91306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416645" cy="913062"/>
            </a:xfrm>
            <a:custGeom>
              <a:avLst/>
              <a:gdLst/>
              <a:ahLst/>
              <a:cxnLst/>
              <a:rect r="r" b="b" t="t" l="l"/>
              <a:pathLst>
                <a:path h="913062" w="1416645">
                  <a:moveTo>
                    <a:pt x="0" y="0"/>
                  </a:moveTo>
                  <a:lnTo>
                    <a:pt x="1416645" y="0"/>
                  </a:lnTo>
                  <a:lnTo>
                    <a:pt x="1416645" y="913062"/>
                  </a:lnTo>
                  <a:lnTo>
                    <a:pt x="0" y="913062"/>
                  </a:lnTo>
                  <a:close/>
                </a:path>
              </a:pathLst>
            </a:custGeom>
            <a:blipFill>
              <a:blip r:embed="rId3"/>
              <a:stretch>
                <a:fillRect l="0" t="-146" r="0" b="-146"/>
              </a:stretch>
            </a:blipFill>
          </p:spPr>
        </p:sp>
      </p:grpSp>
      <p:sp>
        <p:nvSpPr>
          <p:cNvPr name="AutoShape 5" id="5"/>
          <p:cNvSpPr/>
          <p:nvPr/>
        </p:nvSpPr>
        <p:spPr>
          <a:xfrm flipH="true">
            <a:off x="-1448358" y="9420490"/>
            <a:ext cx="10592324" cy="1905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797705" y="1518851"/>
            <a:ext cx="7570624" cy="10105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16"/>
              </a:lnSpc>
            </a:pPr>
            <a:r>
              <a:rPr lang="en-US" sz="8061" b="true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THE SOLUTION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97705" y="762112"/>
            <a:ext cx="3869443" cy="3566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44"/>
              </a:lnSpc>
            </a:pPr>
            <a:r>
              <a:rPr lang="en-US" sz="258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WebLadr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97705" y="2579016"/>
            <a:ext cx="10018624" cy="5551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12"/>
              </a:lnSpc>
            </a:pPr>
            <a:r>
              <a:rPr lang="en-US" sz="4361" b="true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INTRODUCING SMARTPLANNER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97705" y="3224339"/>
            <a:ext cx="9452005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0"/>
              </a:lnSpc>
            </a:pPr>
            <a:r>
              <a:rPr lang="en-US" sz="28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Sm</a:t>
            </a:r>
            <a:r>
              <a:rPr lang="en-US" sz="28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artPlanner: Lightweight. Simple. Effective.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90330" y="4639119"/>
            <a:ext cx="8585374" cy="42570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49425" indent="-374712" lvl="1">
              <a:lnSpc>
                <a:spcPts val="8677"/>
              </a:lnSpc>
              <a:buFont typeface="Arial"/>
              <a:buChar char="•"/>
            </a:pPr>
            <a:r>
              <a:rPr lang="en-US" b="true" sz="3471" spc="45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View</a:t>
            </a:r>
            <a:r>
              <a:rPr lang="en-US" b="true" sz="3471" spc="45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everything instantly</a:t>
            </a:r>
          </a:p>
          <a:p>
            <a:pPr algn="l" marL="749425" indent="-374712" lvl="1">
              <a:lnSpc>
                <a:spcPts val="8677"/>
              </a:lnSpc>
              <a:buFont typeface="Arial"/>
              <a:buChar char="•"/>
            </a:pPr>
            <a:r>
              <a:rPr lang="en-US" b="true" sz="3471" spc="45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Click a task to reveal details</a:t>
            </a:r>
          </a:p>
          <a:p>
            <a:pPr algn="l" marL="749425" indent="-374712" lvl="1">
              <a:lnSpc>
                <a:spcPts val="8677"/>
              </a:lnSpc>
              <a:buFont typeface="Arial"/>
              <a:buChar char="•"/>
            </a:pPr>
            <a:r>
              <a:rPr lang="en-US" b="true" sz="3471" spc="45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Data auto-saves — even if you don’t</a:t>
            </a:r>
          </a:p>
          <a:p>
            <a:pPr algn="l">
              <a:lnSpc>
                <a:spcPts val="8937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12016819" y="7937339"/>
            <a:ext cx="6271181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</a:t>
            </a:r>
            <a:r>
              <a:rPr lang="en-US" sz="33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mart enough to remember.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85A9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71550" y="3528301"/>
            <a:ext cx="8699692" cy="5051926"/>
            <a:chOff x="0" y="0"/>
            <a:chExt cx="1347810" cy="78267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47810" cy="782676"/>
            </a:xfrm>
            <a:custGeom>
              <a:avLst/>
              <a:gdLst/>
              <a:ahLst/>
              <a:cxnLst/>
              <a:rect r="r" b="b" t="t" l="l"/>
              <a:pathLst>
                <a:path h="782676" w="1347810">
                  <a:moveTo>
                    <a:pt x="0" y="0"/>
                  </a:moveTo>
                  <a:lnTo>
                    <a:pt x="1347810" y="0"/>
                  </a:lnTo>
                  <a:lnTo>
                    <a:pt x="1347810" y="782676"/>
                  </a:lnTo>
                  <a:lnTo>
                    <a:pt x="0" y="782676"/>
                  </a:lnTo>
                  <a:close/>
                </a:path>
              </a:pathLst>
            </a:custGeom>
            <a:blipFill>
              <a:blip r:embed="rId2"/>
              <a:stretch>
                <a:fillRect l="-1617" t="0" r="-1617" b="0"/>
              </a:stretch>
            </a:blipFill>
          </p:spPr>
        </p:sp>
      </p:grpSp>
      <p:sp>
        <p:nvSpPr>
          <p:cNvPr name="AutoShape 4" id="4"/>
          <p:cNvSpPr/>
          <p:nvPr/>
        </p:nvSpPr>
        <p:spPr>
          <a:xfrm>
            <a:off x="952500" y="9531689"/>
            <a:ext cx="173355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16130069" y="839538"/>
            <a:ext cx="1129231" cy="1129231"/>
          </a:xfrm>
          <a:custGeom>
            <a:avLst/>
            <a:gdLst/>
            <a:ahLst/>
            <a:cxnLst/>
            <a:rect r="r" b="b" t="t" l="l"/>
            <a:pathLst>
              <a:path h="1129231" w="1129231">
                <a:moveTo>
                  <a:pt x="0" y="0"/>
                </a:moveTo>
                <a:lnTo>
                  <a:pt x="1129231" y="0"/>
                </a:lnTo>
                <a:lnTo>
                  <a:pt x="1129231" y="1129230"/>
                </a:lnTo>
                <a:lnTo>
                  <a:pt x="0" y="11292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769273" y="4509675"/>
            <a:ext cx="6490027" cy="34330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66"/>
              </a:lnSpc>
            </a:pPr>
            <a:r>
              <a:rPr lang="en-US" sz="2644" b="true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Frontend</a:t>
            </a:r>
          </a:p>
          <a:p>
            <a:pPr algn="l" marL="570933" indent="-285466" lvl="1">
              <a:lnSpc>
                <a:spcPts val="3966"/>
              </a:lnSpc>
              <a:buFont typeface="Arial"/>
              <a:buChar char="•"/>
            </a:pPr>
            <a:r>
              <a:rPr lang="en-US" b="true" sz="2644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JavaFX-based GUI</a:t>
            </a:r>
          </a:p>
          <a:p>
            <a:pPr algn="l" marL="570933" indent="-285466" lvl="1">
              <a:lnSpc>
                <a:spcPts val="3966"/>
              </a:lnSpc>
              <a:buFont typeface="Arial"/>
              <a:buChar char="•"/>
            </a:pPr>
            <a:r>
              <a:rPr lang="en-US" b="true" sz="2644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Clean layout using VBox, BorderPane, etc.</a:t>
            </a:r>
          </a:p>
          <a:p>
            <a:pPr algn="l" marL="570933" indent="-285466" lvl="1">
              <a:lnSpc>
                <a:spcPts val="3966"/>
              </a:lnSpc>
              <a:buFont typeface="Arial"/>
              <a:buChar char="•"/>
            </a:pPr>
            <a:r>
              <a:rPr lang="en-US" b="true" sz="2644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Click interaction for task details</a:t>
            </a:r>
          </a:p>
          <a:p>
            <a:pPr algn="l" marL="570933" indent="-285466" lvl="1">
              <a:lnSpc>
                <a:spcPts val="3966"/>
              </a:lnSpc>
              <a:buFont typeface="Arial"/>
              <a:buChar char="•"/>
            </a:pPr>
            <a:r>
              <a:rPr lang="en-US" b="true" sz="2644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Just pure Java and discipline.</a:t>
            </a:r>
          </a:p>
          <a:p>
            <a:pPr algn="l">
              <a:lnSpc>
                <a:spcPts val="3966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952500" y="1553598"/>
            <a:ext cx="7568450" cy="10303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39"/>
              </a:lnSpc>
            </a:pPr>
            <a:r>
              <a:rPr lang="en-US" sz="8127" b="true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HOW IT WORKS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775217"/>
            <a:ext cx="1791728" cy="3566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44"/>
              </a:lnSpc>
            </a:pPr>
            <a:r>
              <a:rPr lang="en-US" sz="2585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WebLadr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52500" y="2530716"/>
            <a:ext cx="7568450" cy="778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40"/>
              </a:lnSpc>
            </a:pPr>
            <a:r>
              <a:rPr lang="en-US" sz="46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Tech Behin</a:t>
            </a:r>
            <a:r>
              <a:rPr lang="en-US" sz="46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 the Magic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5276B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78786" y="3528301"/>
            <a:ext cx="6802149" cy="5729999"/>
            <a:chOff x="0" y="0"/>
            <a:chExt cx="1347810" cy="113536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47810" cy="1135369"/>
            </a:xfrm>
            <a:custGeom>
              <a:avLst/>
              <a:gdLst/>
              <a:ahLst/>
              <a:cxnLst/>
              <a:rect r="r" b="b" t="t" l="l"/>
              <a:pathLst>
                <a:path h="1135369" w="1347810">
                  <a:moveTo>
                    <a:pt x="0" y="0"/>
                  </a:moveTo>
                  <a:lnTo>
                    <a:pt x="1347810" y="0"/>
                  </a:lnTo>
                  <a:lnTo>
                    <a:pt x="1347810" y="1135369"/>
                  </a:lnTo>
                  <a:lnTo>
                    <a:pt x="0" y="1135369"/>
                  </a:lnTo>
                  <a:close/>
                </a:path>
              </a:pathLst>
            </a:custGeom>
            <a:blipFill>
              <a:blip r:embed="rId2"/>
              <a:stretch>
                <a:fillRect l="-216" t="0" r="-216" b="0"/>
              </a:stretch>
            </a:blipFill>
          </p:spPr>
        </p:sp>
      </p:grpSp>
      <p:sp>
        <p:nvSpPr>
          <p:cNvPr name="AutoShape 4" id="4"/>
          <p:cNvSpPr/>
          <p:nvPr/>
        </p:nvSpPr>
        <p:spPr>
          <a:xfrm>
            <a:off x="952500" y="9531689"/>
            <a:ext cx="1733550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16130069" y="839538"/>
            <a:ext cx="1129231" cy="1129231"/>
          </a:xfrm>
          <a:custGeom>
            <a:avLst/>
            <a:gdLst/>
            <a:ahLst/>
            <a:cxnLst/>
            <a:rect r="r" b="b" t="t" l="l"/>
            <a:pathLst>
              <a:path h="1129231" w="1129231">
                <a:moveTo>
                  <a:pt x="0" y="0"/>
                </a:moveTo>
                <a:lnTo>
                  <a:pt x="1129231" y="0"/>
                </a:lnTo>
                <a:lnTo>
                  <a:pt x="1129231" y="1129230"/>
                </a:lnTo>
                <a:lnTo>
                  <a:pt x="0" y="11292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9640043" y="3461626"/>
            <a:ext cx="6490027" cy="46712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66"/>
              </a:lnSpc>
            </a:pPr>
            <a:r>
              <a:rPr lang="en-US" sz="2644" b="true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Backend</a:t>
            </a:r>
          </a:p>
          <a:p>
            <a:pPr algn="l" marL="635701" indent="-317851" lvl="1">
              <a:lnSpc>
                <a:spcPts val="6889"/>
              </a:lnSpc>
              <a:buFont typeface="Arial"/>
              <a:buChar char="•"/>
            </a:pPr>
            <a:r>
              <a:rPr lang="en-US" b="true" sz="2944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Object-Oriented Design (TaskManager, Tasks)</a:t>
            </a:r>
          </a:p>
          <a:p>
            <a:pPr algn="l" marL="570933" indent="-285466" lvl="1">
              <a:lnSpc>
                <a:spcPts val="3966"/>
              </a:lnSpc>
              <a:buFont typeface="Arial"/>
              <a:buChar char="•"/>
            </a:pPr>
            <a:r>
              <a:rPr lang="en-US" b="true" sz="2644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Saves to tasks.txt locally</a:t>
            </a:r>
          </a:p>
          <a:p>
            <a:pPr algn="l" marL="570933" indent="-285466" lvl="1">
              <a:lnSpc>
                <a:spcPts val="3966"/>
              </a:lnSpc>
              <a:buFont typeface="Arial"/>
              <a:buChar char="•"/>
            </a:pPr>
            <a:r>
              <a:rPr lang="en-US" b="true" sz="2644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Category-specific classes: WorkTask, StudyTask, PersonalTask</a:t>
            </a:r>
          </a:p>
          <a:p>
            <a:pPr algn="l" marL="570933" indent="-285466" lvl="1">
              <a:lnSpc>
                <a:spcPts val="3966"/>
              </a:lnSpc>
              <a:buFont typeface="Arial"/>
              <a:buChar char="•"/>
            </a:pPr>
            <a:r>
              <a:rPr lang="en-US" b="true" sz="2644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No APIs. No AI.</a:t>
            </a:r>
          </a:p>
          <a:p>
            <a:pPr algn="l">
              <a:lnSpc>
                <a:spcPts val="3966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952500" y="1553598"/>
            <a:ext cx="7568450" cy="10303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39"/>
              </a:lnSpc>
            </a:pPr>
            <a:r>
              <a:rPr lang="en-US" sz="8127" b="true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HOW IT WORKS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775217"/>
            <a:ext cx="1791728" cy="3566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44"/>
              </a:lnSpc>
            </a:pPr>
            <a:r>
              <a:rPr lang="en-US" sz="2585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WebLadr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52500" y="2530716"/>
            <a:ext cx="7568450" cy="778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40"/>
              </a:lnSpc>
            </a:pPr>
            <a:r>
              <a:rPr lang="en-US" sz="46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Tech Behin</a:t>
            </a:r>
            <a:r>
              <a:rPr lang="en-US" sz="46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 the Magic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-854955">
            <a:off x="3496826" y="-6934106"/>
            <a:ext cx="12787517" cy="11860422"/>
          </a:xfrm>
          <a:custGeom>
            <a:avLst/>
            <a:gdLst/>
            <a:ahLst/>
            <a:cxnLst/>
            <a:rect r="r" b="b" t="t" l="l"/>
            <a:pathLst>
              <a:path h="11860422" w="12787517">
                <a:moveTo>
                  <a:pt x="12787517" y="0"/>
                </a:moveTo>
                <a:lnTo>
                  <a:pt x="0" y="0"/>
                </a:lnTo>
                <a:lnTo>
                  <a:pt x="0" y="11860422"/>
                </a:lnTo>
                <a:lnTo>
                  <a:pt x="12787517" y="11860422"/>
                </a:lnTo>
                <a:lnTo>
                  <a:pt x="12787517" y="0"/>
                </a:lnTo>
                <a:close/>
              </a:path>
            </a:pathLst>
          </a:custGeom>
          <a:blipFill>
            <a:blip r:embed="rId2">
              <a:alphaModFix amt="64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0">
            <a:off x="-6155695" y="6317633"/>
            <a:ext cx="12787517" cy="11860422"/>
          </a:xfrm>
          <a:custGeom>
            <a:avLst/>
            <a:gdLst/>
            <a:ahLst/>
            <a:cxnLst/>
            <a:rect r="r" b="b" t="t" l="l"/>
            <a:pathLst>
              <a:path h="11860422" w="12787517">
                <a:moveTo>
                  <a:pt x="12787517" y="0"/>
                </a:moveTo>
                <a:lnTo>
                  <a:pt x="0" y="0"/>
                </a:lnTo>
                <a:lnTo>
                  <a:pt x="0" y="11860422"/>
                </a:lnTo>
                <a:lnTo>
                  <a:pt x="12787517" y="11860422"/>
                </a:lnTo>
                <a:lnTo>
                  <a:pt x="12787517" y="0"/>
                </a:lnTo>
                <a:close/>
              </a:path>
            </a:pathLst>
          </a:custGeom>
          <a:blipFill>
            <a:blip r:embed="rId2">
              <a:alphaModFix amt="64000"/>
            </a:blip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>
            <a:off x="990600" y="7658100"/>
            <a:ext cx="0" cy="649224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10931077" y="8181165"/>
            <a:ext cx="1318401" cy="1318401"/>
          </a:xfrm>
          <a:custGeom>
            <a:avLst/>
            <a:gdLst/>
            <a:ahLst/>
            <a:cxnLst/>
            <a:rect r="r" b="b" t="t" l="l"/>
            <a:pathLst>
              <a:path h="1318401" w="1318401">
                <a:moveTo>
                  <a:pt x="0" y="0"/>
                </a:moveTo>
                <a:lnTo>
                  <a:pt x="1318401" y="0"/>
                </a:lnTo>
                <a:lnTo>
                  <a:pt x="1318401" y="1318401"/>
                </a:lnTo>
                <a:lnTo>
                  <a:pt x="0" y="131840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1976208"/>
            <a:ext cx="4407015" cy="13931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470"/>
              </a:lnSpc>
            </a:pPr>
            <a:r>
              <a:rPr lang="en-US" sz="10366" b="true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DEMO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775217"/>
            <a:ext cx="1750585" cy="3566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44"/>
              </a:lnSpc>
            </a:pPr>
            <a:r>
              <a:rPr lang="en-US" sz="2585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WebLadr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47750" y="3302680"/>
            <a:ext cx="5584072" cy="17255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642"/>
              </a:lnSpc>
            </a:pPr>
            <a:r>
              <a:rPr lang="en-US" sz="3316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Let’</a:t>
            </a:r>
            <a:r>
              <a:rPr lang="en-US" b="true" sz="3316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 See It in Action</a:t>
            </a:r>
          </a:p>
          <a:p>
            <a:pPr algn="just">
              <a:lnSpc>
                <a:spcPts val="4642"/>
              </a:lnSpc>
            </a:pPr>
          </a:p>
          <a:p>
            <a:pPr algn="just">
              <a:lnSpc>
                <a:spcPts val="4642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047750" y="3537390"/>
            <a:ext cx="9883327" cy="68821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</a:p>
          <a:p>
            <a:pPr algn="l" marL="734058" indent="-367029" lvl="1">
              <a:lnSpc>
                <a:spcPts val="7071"/>
              </a:lnSpc>
              <a:buAutoNum type="arabicPeriod" startAt="1"/>
            </a:pPr>
            <a:r>
              <a:rPr lang="en-US" b="true" sz="339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Fill the task form</a:t>
            </a:r>
          </a:p>
          <a:p>
            <a:pPr algn="l" marL="734058" indent="-367029" lvl="1">
              <a:lnSpc>
                <a:spcPts val="7071"/>
              </a:lnSpc>
              <a:buAutoNum type="arabicPeriod" startAt="1"/>
            </a:pPr>
            <a:r>
              <a:rPr lang="en-US" b="true" sz="339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Select a category &amp; date</a:t>
            </a:r>
          </a:p>
          <a:p>
            <a:pPr algn="l" marL="734058" indent="-367029" lvl="1">
              <a:lnSpc>
                <a:spcPts val="7071"/>
              </a:lnSpc>
              <a:buAutoNum type="arabicPeriod" startAt="1"/>
            </a:pPr>
            <a:r>
              <a:rPr lang="en-US" b="true" sz="339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Click “</a:t>
            </a:r>
            <a:r>
              <a:rPr lang="en-US" b="true" sz="339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Add Task”</a:t>
            </a:r>
          </a:p>
          <a:p>
            <a:pPr algn="l" marL="734058" indent="-367029" lvl="1">
              <a:lnSpc>
                <a:spcPts val="7071"/>
              </a:lnSpc>
              <a:buAutoNum type="arabicPeriod" startAt="1"/>
            </a:pPr>
            <a:r>
              <a:rPr lang="en-US" b="true" sz="339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View the task list</a:t>
            </a:r>
          </a:p>
          <a:p>
            <a:pPr algn="l" marL="734058" indent="-367029" lvl="1">
              <a:lnSpc>
                <a:spcPts val="7071"/>
              </a:lnSpc>
              <a:buAutoNum type="arabicPeriod" startAt="1"/>
            </a:pPr>
            <a:r>
              <a:rPr lang="en-US" b="true" sz="339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Reopen the app — boom, tasks are still there! 💾</a:t>
            </a:r>
          </a:p>
          <a:p>
            <a:pPr algn="l">
              <a:lnSpc>
                <a:spcPts val="4760"/>
              </a:lnSpc>
            </a:pPr>
          </a:p>
        </p:txBody>
      </p:sp>
      <p:grpSp>
        <p:nvGrpSpPr>
          <p:cNvPr name="Group 10" id="10"/>
          <p:cNvGrpSpPr/>
          <p:nvPr/>
        </p:nvGrpSpPr>
        <p:grpSpPr>
          <a:xfrm rot="0">
            <a:off x="10745151" y="1795233"/>
            <a:ext cx="6802149" cy="5729999"/>
            <a:chOff x="0" y="0"/>
            <a:chExt cx="1347810" cy="1135369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347810" cy="1135369"/>
            </a:xfrm>
            <a:custGeom>
              <a:avLst/>
              <a:gdLst/>
              <a:ahLst/>
              <a:cxnLst/>
              <a:rect r="r" b="b" t="t" l="l"/>
              <a:pathLst>
                <a:path h="1135369" w="1347810">
                  <a:moveTo>
                    <a:pt x="0" y="0"/>
                  </a:moveTo>
                  <a:lnTo>
                    <a:pt x="1347810" y="0"/>
                  </a:lnTo>
                  <a:lnTo>
                    <a:pt x="1347810" y="1135369"/>
                  </a:lnTo>
                  <a:lnTo>
                    <a:pt x="0" y="1135369"/>
                  </a:lnTo>
                  <a:close/>
                </a:path>
              </a:pathLst>
            </a:custGeom>
            <a:blipFill>
              <a:blip r:embed="rId5"/>
              <a:stretch>
                <a:fillRect l="-216" t="0" r="-216" b="0"/>
              </a:stretch>
            </a:blipFill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DAGk4ZGwVlA</dc:identifier>
  <dcterms:modified xsi:type="dcterms:W3CDTF">2011-08-01T06:04:30Z</dcterms:modified>
  <cp:revision>1</cp:revision>
  <dc:title>SmartPlanner-Final Project_AK</dc:title>
</cp:coreProperties>
</file>

<file path=docProps/thumbnail.jpeg>
</file>